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uario\Desktop\SHU\LLC\LLC%205&#176;%20A&#209;O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UY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cked"/>
        <c:varyColors val="0"/>
        <c:ser>
          <c:idx val="0"/>
          <c:order val="0"/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6.0816997345122569E-3"/>
                  <c:y val="-2.8956152467304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0816997345122569E-3"/>
                  <c:y val="2.3691397473249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2.1059019976221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3.4220907461360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Calibri (Cuerpo)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Hoja3!$A$31:$A$35</c:f>
              <c:strCache>
                <c:ptCount val="5"/>
                <c:pt idx="0">
                  <c:v>2008-2009</c:v>
                </c:pt>
                <c:pt idx="1">
                  <c:v>2009-2010</c:v>
                </c:pt>
                <c:pt idx="2">
                  <c:v>2010-2011</c:v>
                </c:pt>
                <c:pt idx="3">
                  <c:v>2011-2012</c:v>
                </c:pt>
                <c:pt idx="4">
                  <c:v>2012-2013</c:v>
                </c:pt>
              </c:strCache>
            </c:strRef>
          </c:cat>
          <c:val>
            <c:numRef>
              <c:f>Hoja3!$B$31:$B$35</c:f>
              <c:numCache>
                <c:formatCode>General</c:formatCode>
                <c:ptCount val="5"/>
                <c:pt idx="0">
                  <c:v>5.24</c:v>
                </c:pt>
                <c:pt idx="1">
                  <c:v>4.3</c:v>
                </c:pt>
                <c:pt idx="2">
                  <c:v>5.6</c:v>
                </c:pt>
                <c:pt idx="3">
                  <c:v>5.18</c:v>
                </c:pt>
                <c:pt idx="4">
                  <c:v>5.81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4562176"/>
        <c:axId val="94563712"/>
      </c:lineChart>
      <c:catAx>
        <c:axId val="945621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>
                <a:latin typeface="Calibri (Cuerpo)"/>
              </a:defRPr>
            </a:pPr>
            <a:endParaRPr lang="es-UY"/>
          </a:p>
        </c:txPr>
        <c:crossAx val="94563712"/>
        <c:crosses val="autoZero"/>
        <c:auto val="1"/>
        <c:lblAlgn val="ctr"/>
        <c:lblOffset val="100"/>
        <c:noMultiLvlLbl val="0"/>
      </c:catAx>
      <c:valAx>
        <c:axId val="945637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>
                <a:latin typeface="Calibri (Cuerpo)"/>
              </a:defRPr>
            </a:pPr>
            <a:endParaRPr lang="es-UY"/>
          </a:p>
        </c:txPr>
        <c:crossAx val="94562176"/>
        <c:crosses val="autoZero"/>
        <c:crossBetween val="between"/>
      </c:valAx>
    </c:plotArea>
    <c:plotVisOnly val="1"/>
    <c:dispBlanksAs val="zero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0711D-CD6F-4A4D-8B10-8994F3DE5B57}" type="datetimeFigureOut">
              <a:rPr lang="es-UY" smtClean="0"/>
              <a:t>23/01/2014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49B3-07C7-49B2-942B-BFE2F899C8C7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87036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s-UY" smtClean="0"/>
          </a:p>
        </p:txBody>
      </p:sp>
      <p:sp>
        <p:nvSpPr>
          <p:cNvPr id="92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A0E050-D924-472A-A3F4-89F0F1C68120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2250738" y="-8494713"/>
            <a:ext cx="24501476" cy="18376901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s-UY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30A8D2B5-7CDF-41B7-A22B-13F45834DA8C}" type="slidenum">
              <a:rPr lang="en-CA" altLang="es-UY"/>
              <a:pPr>
                <a:defRPr/>
              </a:pPr>
              <a:t>4</a:t>
            </a:fld>
            <a:endParaRPr lang="en-CA" altLang="es-UY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2250738" y="-8494713"/>
            <a:ext cx="24501476" cy="18376901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UY" altLang="es-UY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CE2E468D-0983-430B-8D3B-D6B2260A96FB}" type="slidenum">
              <a:rPr lang="es-UY" altLang="es-UY"/>
              <a:pPr>
                <a:defRPr/>
              </a:pPr>
              <a:t>6</a:t>
            </a:fld>
            <a:endParaRPr lang="es-UY" altLang="es-U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68F0-3D9F-4FD6-BA88-C9105C752FF2}" type="datetimeFigureOut">
              <a:rPr lang="es-UY" smtClean="0"/>
              <a:t>23/01/2014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074A-529A-455F-B707-4F29EAC265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67606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68F0-3D9F-4FD6-BA88-C9105C752FF2}" type="datetimeFigureOut">
              <a:rPr lang="es-UY" smtClean="0"/>
              <a:t>23/01/2014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074A-529A-455F-B707-4F29EAC265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2221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68F0-3D9F-4FD6-BA88-C9105C752FF2}" type="datetimeFigureOut">
              <a:rPr lang="es-UY" smtClean="0"/>
              <a:t>23/01/2014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074A-529A-455F-B707-4F29EAC265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32073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68F0-3D9F-4FD6-BA88-C9105C752FF2}" type="datetimeFigureOut">
              <a:rPr lang="es-UY" smtClean="0"/>
              <a:t>23/01/2014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074A-529A-455F-B707-4F29EAC265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8512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68F0-3D9F-4FD6-BA88-C9105C752FF2}" type="datetimeFigureOut">
              <a:rPr lang="es-UY" smtClean="0"/>
              <a:t>23/01/2014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074A-529A-455F-B707-4F29EAC265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3441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68F0-3D9F-4FD6-BA88-C9105C752FF2}" type="datetimeFigureOut">
              <a:rPr lang="es-UY" smtClean="0"/>
              <a:t>23/01/2014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074A-529A-455F-B707-4F29EAC265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4395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68F0-3D9F-4FD6-BA88-C9105C752FF2}" type="datetimeFigureOut">
              <a:rPr lang="es-UY" smtClean="0"/>
              <a:t>23/01/2014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074A-529A-455F-B707-4F29EAC265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12915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68F0-3D9F-4FD6-BA88-C9105C752FF2}" type="datetimeFigureOut">
              <a:rPr lang="es-UY" smtClean="0"/>
              <a:t>23/01/2014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074A-529A-455F-B707-4F29EAC265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6610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68F0-3D9F-4FD6-BA88-C9105C752FF2}" type="datetimeFigureOut">
              <a:rPr lang="es-UY" smtClean="0"/>
              <a:t>23/01/2014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074A-529A-455F-B707-4F29EAC265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0698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68F0-3D9F-4FD6-BA88-C9105C752FF2}" type="datetimeFigureOut">
              <a:rPr lang="es-UY" smtClean="0"/>
              <a:t>23/01/2014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074A-529A-455F-B707-4F29EAC265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41604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68F0-3D9F-4FD6-BA88-C9105C752FF2}" type="datetimeFigureOut">
              <a:rPr lang="es-UY" smtClean="0"/>
              <a:t>23/01/2014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2074A-529A-455F-B707-4F29EAC265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2076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C68F0-3D9F-4FD6-BA88-C9105C752FF2}" type="datetimeFigureOut">
              <a:rPr lang="es-UY" smtClean="0"/>
              <a:t>23/01/2014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2074A-529A-455F-B707-4F29EAC265B0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63901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4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UY" altLang="es-UY" sz="5400" b="1" smtClean="0"/>
              <a:t>LLC</a:t>
            </a:r>
          </a:p>
        </p:txBody>
      </p:sp>
      <p:sp>
        <p:nvSpPr>
          <p:cNvPr id="29699" name="5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UY" altLang="es-UY" b="1" smtClean="0">
                <a:solidFill>
                  <a:schemeClr val="tx1"/>
                </a:solidFill>
              </a:rPr>
              <a:t>5º año de registro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67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es-UY" sz="3600" smtClean="0"/>
              <a:t>LEUCEMIA LINFOIDE CRONICA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_tradnl" altLang="es-UY" sz="2400" smtClean="0"/>
              <a:t>Comenzó su registro el 1/09/2008.</a:t>
            </a:r>
          </a:p>
          <a:p>
            <a:pPr eaLnBrk="1" hangingPunct="1"/>
            <a:endParaRPr lang="es-ES_tradnl" altLang="es-UY" sz="2400" smtClean="0"/>
          </a:p>
          <a:p>
            <a:pPr eaLnBrk="1" hangingPunct="1"/>
            <a:r>
              <a:rPr lang="es-ES_tradnl" altLang="es-UY" sz="2400" smtClean="0"/>
              <a:t>Por medio del laboratorio de citometría de flujo.</a:t>
            </a:r>
          </a:p>
          <a:p>
            <a:pPr eaLnBrk="1" hangingPunct="1">
              <a:buFont typeface="Wingdings" pitchFamily="2" charset="2"/>
              <a:buNone/>
            </a:pPr>
            <a:endParaRPr lang="es-ES_tradnl" altLang="es-UY" sz="2400" smtClean="0"/>
          </a:p>
          <a:p>
            <a:pPr eaLnBrk="1" hangingPunct="1"/>
            <a:r>
              <a:rPr lang="es-ES_tradnl" altLang="es-UY" sz="2400" smtClean="0"/>
              <a:t>Ante la no realización de CF, envío de datos por parte del médico tratante.</a:t>
            </a:r>
          </a:p>
          <a:p>
            <a:pPr eaLnBrk="1" hangingPunct="1"/>
            <a:endParaRPr lang="es-ES_tradnl" altLang="es-UY" smtClean="0"/>
          </a:p>
          <a:p>
            <a:pPr eaLnBrk="1" hangingPunct="1">
              <a:buFont typeface="Wingdings" pitchFamily="2" charset="2"/>
              <a:buNone/>
            </a:pPr>
            <a:endParaRPr lang="es-ES_tradnl" altLang="es-UY" smtClean="0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922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altLang="es-UY" sz="3600" smtClean="0"/>
              <a:t>RESUMEN DE REGISTRO</a:t>
            </a:r>
            <a:br>
              <a:rPr lang="es-UY" altLang="es-UY" sz="3600" smtClean="0"/>
            </a:br>
            <a:r>
              <a:rPr lang="es-UY" altLang="es-UY" sz="3600" smtClean="0"/>
              <a:t>1-09-08 – 31-08-2013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68313" y="2060575"/>
          <a:ext cx="8229600" cy="375765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1188648"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AÑO</a:t>
                      </a:r>
                      <a:endParaRPr lang="es-UY" sz="1800" b="1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NUEVOS</a:t>
                      </a:r>
                      <a:r>
                        <a:rPr lang="es-UY" sz="1800" baseline="0" dirty="0" smtClean="0"/>
                        <a:t> CASOS</a:t>
                      </a:r>
                      <a:endParaRPr lang="es-UY" sz="1800" b="1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MEDIANA DE EDAD</a:t>
                      </a:r>
                      <a:endParaRPr lang="es-UY" sz="1800" b="1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RELACION M</a:t>
                      </a:r>
                      <a:r>
                        <a:rPr lang="es-UY" sz="1800" baseline="0" dirty="0" smtClean="0"/>
                        <a:t>/F</a:t>
                      </a:r>
                      <a:endParaRPr lang="es-UY" sz="1800" b="1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CD 38 +</a:t>
                      </a:r>
                    </a:p>
                    <a:p>
                      <a:pPr algn="ctr"/>
                      <a:r>
                        <a:rPr lang="es-UY" sz="1800" dirty="0" smtClean="0"/>
                        <a:t>(% DE LOS QUE HAY DATOS APORTADOS)</a:t>
                      </a:r>
                      <a:endParaRPr lang="es-UY" sz="1800" b="1" dirty="0"/>
                    </a:p>
                  </a:txBody>
                  <a:tcPr marL="91439" marR="91439" marT="45706" marB="45706"/>
                </a:tc>
              </a:tr>
              <a:tr h="513793"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2008-2009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172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72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2:1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endParaRPr lang="es-UY" sz="1800"/>
                    </a:p>
                  </a:txBody>
                  <a:tcPr marL="91439" marR="91439" marT="45706" marB="45706"/>
                </a:tc>
              </a:tr>
              <a:tr h="513793"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2009-2010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142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71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1,5:1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endParaRPr lang="es-UY" sz="1800" dirty="0"/>
                    </a:p>
                  </a:txBody>
                  <a:tcPr marL="91439" marR="91439" marT="45706" marB="45706"/>
                </a:tc>
              </a:tr>
              <a:tr h="513793"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2010-2011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186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72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2:1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23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</a:tr>
              <a:tr h="513793"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2011-2012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171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73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1,5:1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14 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</a:tr>
              <a:tr h="513793"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2012-2013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192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71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2:1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1800" dirty="0" smtClean="0"/>
                        <a:t>25</a:t>
                      </a:r>
                      <a:endParaRPr lang="es-UY" sz="1800" dirty="0"/>
                    </a:p>
                  </a:txBody>
                  <a:tcPr marL="91439" marR="91439" marT="45706" marB="45706"/>
                </a:tc>
              </a:tr>
            </a:tbl>
          </a:graphicData>
        </a:graphic>
      </p:graphicFrame>
      <p:pic>
        <p:nvPicPr>
          <p:cNvPr id="3179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15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s-UY" altLang="es-UY" sz="3600" smtClean="0"/>
              <a:t>LLC 5° AÑO DE REGISTRO</a:t>
            </a:r>
            <a:br>
              <a:rPr lang="es-UY" altLang="es-UY" sz="3600" smtClean="0"/>
            </a:br>
            <a:r>
              <a:rPr lang="es-UY" altLang="es-UY" sz="3600" smtClean="0"/>
              <a:t>1-09-12 – 31-08-2013</a:t>
            </a:r>
            <a:endParaRPr lang="en-US" altLang="es-UY" sz="2400" b="1" smtClean="0">
              <a:solidFill>
                <a:srgbClr val="C00000"/>
              </a:solidFill>
            </a:endParaRPr>
          </a:p>
        </p:txBody>
      </p:sp>
      <p:sp>
        <p:nvSpPr>
          <p:cNvPr id="32771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s-ES" altLang="es-UY" sz="2400" smtClean="0"/>
              <a:t>192 nuevos casos</a:t>
            </a:r>
          </a:p>
          <a:p>
            <a:pPr>
              <a:buFont typeface="Wingdings" pitchFamily="2" charset="2"/>
              <a:buChar char="§"/>
            </a:pPr>
            <a:r>
              <a:rPr lang="es-ES" altLang="es-UY" sz="2400" smtClean="0"/>
              <a:t>Mediana de edad: 71 años</a:t>
            </a:r>
          </a:p>
          <a:p>
            <a:pPr>
              <a:buFont typeface="Wingdings" pitchFamily="2" charset="2"/>
              <a:buChar char="§"/>
            </a:pPr>
            <a:r>
              <a:rPr lang="es-ES" altLang="es-UY" sz="2400" smtClean="0"/>
              <a:t>Rango: 33-92 años</a:t>
            </a:r>
          </a:p>
          <a:p>
            <a:pPr>
              <a:buFont typeface="Wingdings" pitchFamily="2" charset="2"/>
              <a:buChar char="§"/>
            </a:pPr>
            <a:endParaRPr lang="es-ES" altLang="es-UY" sz="2400" smtClean="0"/>
          </a:p>
          <a:p>
            <a:pPr>
              <a:buFont typeface="Wingdings" pitchFamily="2" charset="2"/>
              <a:buChar char="§"/>
            </a:pPr>
            <a:r>
              <a:rPr lang="es-ES" altLang="es-UY" sz="2400" smtClean="0"/>
              <a:t>Tasa de Incidencia: </a:t>
            </a:r>
          </a:p>
          <a:p>
            <a:pPr>
              <a:buFont typeface="Arial" charset="0"/>
              <a:buNone/>
            </a:pPr>
            <a:r>
              <a:rPr lang="es-ES" altLang="es-UY" sz="2400" smtClean="0"/>
              <a:t>5,81/100.000 habitantes/año</a:t>
            </a:r>
          </a:p>
          <a:p>
            <a:pPr>
              <a:buFont typeface="Arial" charset="0"/>
              <a:buNone/>
            </a:pPr>
            <a:endParaRPr lang="es-ES" altLang="es-UY" sz="2400" smtClean="0"/>
          </a:p>
          <a:p>
            <a:pPr>
              <a:buFont typeface="Wingdings" pitchFamily="2" charset="2"/>
              <a:buChar char="§"/>
            </a:pPr>
            <a:r>
              <a:rPr lang="es-ES" altLang="es-UY" sz="2400" smtClean="0"/>
              <a:t>CD 38 +: 25 %</a:t>
            </a:r>
            <a:endParaRPr lang="es-UY" altLang="es-UY" sz="2400" smtClean="0"/>
          </a:p>
          <a:p>
            <a:pPr eaLnBrk="1" hangingPunct="1">
              <a:buFont typeface="Wingdings" pitchFamily="2" charset="2"/>
              <a:buChar char="§"/>
            </a:pPr>
            <a:endParaRPr lang="es-ES" altLang="es-UY" sz="2400" smtClean="0"/>
          </a:p>
          <a:p>
            <a:pPr eaLnBrk="1" hangingPunct="1">
              <a:buFont typeface="Arial" charset="0"/>
              <a:buNone/>
            </a:pPr>
            <a:endParaRPr lang="es-UY" altLang="es-UY" sz="2400" smtClean="0"/>
          </a:p>
        </p:txBody>
      </p:sp>
      <p:graphicFrame>
        <p:nvGraphicFramePr>
          <p:cNvPr id="32772" name="1 Gráfico"/>
          <p:cNvGraphicFramePr>
            <a:graphicFrameLocks/>
          </p:cNvGraphicFramePr>
          <p:nvPr/>
        </p:nvGraphicFramePr>
        <p:xfrm>
          <a:off x="4643438" y="1916113"/>
          <a:ext cx="4321175" cy="439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5" imgW="4322439" imgH="4395597" progId="Excel.Chart.8">
                  <p:embed/>
                </p:oleObj>
              </mc:Choice>
              <mc:Fallback>
                <p:oleObj r:id="rId5" imgW="4322439" imgH="4395597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916113"/>
                        <a:ext cx="4321175" cy="439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773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6598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altLang="es-UY" sz="3600" smtClean="0"/>
              <a:t>LLC 5° AÑO DE REGISTRO</a:t>
            </a:r>
            <a:br>
              <a:rPr lang="es-UY" altLang="es-UY" sz="3600" smtClean="0"/>
            </a:br>
            <a:r>
              <a:rPr lang="es-UY" altLang="es-UY" sz="3600" smtClean="0"/>
              <a:t>1-09-12 – 31-08-2013</a:t>
            </a:r>
          </a:p>
        </p:txBody>
      </p:sp>
      <p:graphicFrame>
        <p:nvGraphicFramePr>
          <p:cNvPr id="33795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00025" y="1549400"/>
          <a:ext cx="8743950" cy="495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r:id="rId4" imgW="8742422" imgH="4956478" progId="Excel.Chart.8">
                  <p:embed/>
                </p:oleObj>
              </mc:Choice>
              <mc:Fallback>
                <p:oleObj r:id="rId4" imgW="8742422" imgH="4956478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1549400"/>
                        <a:ext cx="8743950" cy="495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78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altLang="es-UY" sz="3600" smtClean="0"/>
              <a:t>INCIDENCIA ANUAL LLC</a:t>
            </a:r>
            <a:endParaRPr lang="es-UY" altLang="es-UY" sz="3600" b="1" smtClean="0">
              <a:solidFill>
                <a:srgbClr val="C00000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endParaRPr lang="es-UY" dirty="0" smtClean="0"/>
          </a:p>
          <a:p>
            <a:pPr>
              <a:defRPr/>
            </a:pPr>
            <a:endParaRPr lang="es-UY" dirty="0"/>
          </a:p>
          <a:p>
            <a:pPr>
              <a:defRPr/>
            </a:pPr>
            <a:endParaRPr lang="es-UY" dirty="0" smtClean="0"/>
          </a:p>
          <a:p>
            <a:pPr>
              <a:defRPr/>
            </a:pPr>
            <a:endParaRPr lang="es-UY" dirty="0"/>
          </a:p>
          <a:p>
            <a:pPr>
              <a:defRPr/>
            </a:pPr>
            <a:endParaRPr lang="es-UY" dirty="0" smtClean="0"/>
          </a:p>
          <a:p>
            <a:pPr>
              <a:defRPr/>
            </a:pPr>
            <a:endParaRPr lang="es-UY" sz="2400" dirty="0"/>
          </a:p>
          <a:p>
            <a:pPr>
              <a:defRPr/>
            </a:pPr>
            <a:endParaRPr lang="es-UY" sz="2400" dirty="0" smtClean="0"/>
          </a:p>
          <a:p>
            <a:pPr>
              <a:defRPr/>
            </a:pPr>
            <a:endParaRPr lang="es-UY" sz="2400" dirty="0"/>
          </a:p>
          <a:p>
            <a:pPr>
              <a:defRPr/>
            </a:pPr>
            <a:endParaRPr lang="en-US" sz="2200" dirty="0" smtClean="0"/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err="1" smtClean="0"/>
              <a:t>Incidencia</a:t>
            </a:r>
            <a:r>
              <a:rPr lang="en-US" sz="2400" dirty="0" smtClean="0"/>
              <a:t> </a:t>
            </a:r>
            <a:r>
              <a:rPr lang="en-US" sz="2400" dirty="0" err="1" smtClean="0"/>
              <a:t>promedio</a:t>
            </a:r>
            <a:r>
              <a:rPr lang="en-US" sz="2400" dirty="0" smtClean="0"/>
              <a:t> en Uruguay: 5,1/100.000 </a:t>
            </a:r>
            <a:r>
              <a:rPr lang="en-US" sz="2400" dirty="0" err="1" smtClean="0"/>
              <a:t>habitantes</a:t>
            </a:r>
            <a:r>
              <a:rPr lang="en-US" sz="2400" dirty="0" smtClean="0"/>
              <a:t>/</a:t>
            </a:r>
            <a:r>
              <a:rPr lang="en-US" sz="2400" dirty="0" err="1" smtClean="0"/>
              <a:t>año</a:t>
            </a:r>
            <a:r>
              <a:rPr lang="en-US" sz="2400" dirty="0" smtClean="0"/>
              <a:t>.</a:t>
            </a:r>
          </a:p>
          <a:p>
            <a:pPr>
              <a:defRPr/>
            </a:pPr>
            <a:r>
              <a:rPr lang="en-US" sz="2400" dirty="0" err="1" smtClean="0"/>
              <a:t>Incidencia</a:t>
            </a:r>
            <a:r>
              <a:rPr lang="en-US" sz="2400" dirty="0" smtClean="0"/>
              <a:t> HAEMACARE: 4,92/100.000 </a:t>
            </a:r>
            <a:r>
              <a:rPr lang="en-US" sz="2400" dirty="0" err="1"/>
              <a:t>habitantes</a:t>
            </a:r>
            <a:r>
              <a:rPr lang="en-US" sz="2400" dirty="0"/>
              <a:t>/</a:t>
            </a:r>
            <a:r>
              <a:rPr lang="en-US" sz="2400" dirty="0" err="1"/>
              <a:t>año</a:t>
            </a:r>
            <a:r>
              <a:rPr lang="en-US" sz="2400" dirty="0"/>
              <a:t>. </a:t>
            </a:r>
            <a:endParaRPr lang="en-US" sz="2400" dirty="0" smtClean="0"/>
          </a:p>
          <a:p>
            <a:pPr>
              <a:defRPr/>
            </a:pPr>
            <a:r>
              <a:rPr lang="en-US" altLang="es-UY" sz="2400" dirty="0" err="1" smtClean="0"/>
              <a:t>Incidencia</a:t>
            </a:r>
            <a:r>
              <a:rPr lang="en-US" altLang="es-UY" sz="2400" dirty="0" smtClean="0"/>
              <a:t> SEER: 4,2/100.000 </a:t>
            </a:r>
            <a:r>
              <a:rPr lang="en-US" sz="2400" dirty="0" err="1"/>
              <a:t>habitantes</a:t>
            </a:r>
            <a:r>
              <a:rPr lang="en-US" sz="2400" dirty="0"/>
              <a:t>/</a:t>
            </a:r>
            <a:r>
              <a:rPr lang="en-US" sz="2400" dirty="0" err="1"/>
              <a:t>año</a:t>
            </a:r>
            <a:r>
              <a:rPr lang="en-US" sz="2400" dirty="0"/>
              <a:t>.</a:t>
            </a:r>
          </a:p>
        </p:txBody>
      </p:sp>
      <p:graphicFrame>
        <p:nvGraphicFramePr>
          <p:cNvPr id="4" name="2 Gráfico"/>
          <p:cNvGraphicFramePr>
            <a:graphicFrameLocks/>
          </p:cNvGraphicFramePr>
          <p:nvPr/>
        </p:nvGraphicFramePr>
        <p:xfrm>
          <a:off x="395536" y="1772816"/>
          <a:ext cx="813690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482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893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Tema de Office">
    <a:majorFont>
      <a:latin typeface="Trebuchet MS"/>
      <a:ea typeface="ＭＳ Ｐゴシック"/>
      <a:cs typeface="ＭＳ Ｐゴシック"/>
    </a:majorFont>
    <a:minorFont>
      <a:latin typeface="Georgia"/>
      <a:ea typeface="ＭＳ Ｐゴシック"/>
      <a:cs typeface="ＭＳ Ｐゴシック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Presentación en pantalla (4:3)</PresentationFormat>
  <Paragraphs>70</Paragraphs>
  <Slides>6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Gráfico de Microsoft Excel</vt:lpstr>
      <vt:lpstr>LLC</vt:lpstr>
      <vt:lpstr>LEUCEMIA LINFOIDE CRONICA</vt:lpstr>
      <vt:lpstr>RESUMEN DE REGISTRO 1-09-08 – 31-08-2013</vt:lpstr>
      <vt:lpstr>LLC 5° AÑO DE REGISTRO 1-09-12 – 31-08-2013</vt:lpstr>
      <vt:lpstr>LLC 5° AÑO DE REGISTRO 1-09-12 – 31-08-2013</vt:lpstr>
      <vt:lpstr>INCIDENCIA ANUAL LLC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LLC</dc:title>
  <dc:creator>Usuario</dc:creator>
  <cp:lastModifiedBy>Usuario</cp:lastModifiedBy>
  <cp:revision>1</cp:revision>
  <dcterms:created xsi:type="dcterms:W3CDTF">2014-01-23T12:03:15Z</dcterms:created>
  <dcterms:modified xsi:type="dcterms:W3CDTF">2014-01-23T12:03:35Z</dcterms:modified>
</cp:coreProperties>
</file>